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2" r:id="rId3"/>
    <p:sldId id="263" r:id="rId4"/>
    <p:sldId id="391" r:id="rId5"/>
    <p:sldId id="998" r:id="rId6"/>
    <p:sldId id="1610" r:id="rId7"/>
    <p:sldId id="1611" r:id="rId8"/>
    <p:sldId id="1612" r:id="rId9"/>
    <p:sldId id="1613" r:id="rId10"/>
    <p:sldId id="1614" r:id="rId11"/>
    <p:sldId id="1615" r:id="rId12"/>
    <p:sldId id="1616" r:id="rId13"/>
    <p:sldId id="1617" r:id="rId14"/>
    <p:sldId id="1618" r:id="rId15"/>
    <p:sldId id="1619" r:id="rId16"/>
    <p:sldId id="1620" r:id="rId17"/>
    <p:sldId id="1010" r:id="rId18"/>
    <p:sldId id="1621" r:id="rId19"/>
    <p:sldId id="1622" r:id="rId20"/>
    <p:sldId id="1623" r:id="rId21"/>
    <p:sldId id="1014" r:id="rId22"/>
    <p:sldId id="1015" r:id="rId23"/>
    <p:sldId id="1624" r:id="rId24"/>
    <p:sldId id="1625" r:id="rId25"/>
    <p:sldId id="1626" r:id="rId26"/>
    <p:sldId id="1627" r:id="rId27"/>
    <p:sldId id="1628" r:id="rId28"/>
    <p:sldId id="1629" r:id="rId29"/>
    <p:sldId id="1630" r:id="rId30"/>
    <p:sldId id="1631" r:id="rId31"/>
    <p:sldId id="1632" r:id="rId32"/>
    <p:sldId id="1633" r:id="rId33"/>
    <p:sldId id="1634" r:id="rId34"/>
    <p:sldId id="1635" r:id="rId35"/>
    <p:sldId id="1636" r:id="rId36"/>
    <p:sldId id="1637" r:id="rId37"/>
    <p:sldId id="1638" r:id="rId38"/>
    <p:sldId id="1030" r:id="rId39"/>
    <p:sldId id="1639" r:id="rId40"/>
    <p:sldId id="1640" r:id="rId41"/>
    <p:sldId id="294" r:id="rId42"/>
    <p:sldId id="260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B5"/>
    <a:srgbClr val="F7F7F7"/>
    <a:srgbClr val="02B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409FB-7E6B-4B60-9B06-8DF7644DC902}" type="datetimeFigureOut">
              <a:rPr lang="es-PE" smtClean="0"/>
              <a:t>4/07/2024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4E1C9-A0C2-484B-AD06-47908F7D028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139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793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5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316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583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230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994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030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808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902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291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05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19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942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293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112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386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571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498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21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600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254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33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548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74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051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11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04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506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616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0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350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28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00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908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61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fa940987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fa940987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8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85" y="348699"/>
            <a:ext cx="1757214" cy="6849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114260"/>
            <a:ext cx="3402417" cy="3624470"/>
          </a:xfrm>
          <a:prstGeom prst="rect">
            <a:avLst/>
          </a:prstGeom>
        </p:spPr>
      </p:pic>
      <p:sp>
        <p:nvSpPr>
          <p:cNvPr id="12" name="Rectángulo redondeado 11"/>
          <p:cNvSpPr/>
          <p:nvPr userDrawn="1"/>
        </p:nvSpPr>
        <p:spPr>
          <a:xfrm>
            <a:off x="141667" y="141670"/>
            <a:ext cx="421881" cy="1100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3" name="Rectángulo redondeado 12"/>
          <p:cNvSpPr/>
          <p:nvPr userDrawn="1"/>
        </p:nvSpPr>
        <p:spPr>
          <a:xfrm>
            <a:off x="141667" y="296216"/>
            <a:ext cx="605307" cy="119227"/>
          </a:xfrm>
          <a:prstGeom prst="roundRect">
            <a:avLst/>
          </a:prstGeom>
          <a:solidFill>
            <a:srgbClr val="6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6" name="Rectángulo redondeado 15"/>
          <p:cNvSpPr/>
          <p:nvPr userDrawn="1"/>
        </p:nvSpPr>
        <p:spPr>
          <a:xfrm>
            <a:off x="11622572" y="6437081"/>
            <a:ext cx="421881" cy="1100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  <p:sp>
        <p:nvSpPr>
          <p:cNvPr id="17" name="Rectángulo redondeado 16"/>
          <p:cNvSpPr/>
          <p:nvPr userDrawn="1"/>
        </p:nvSpPr>
        <p:spPr>
          <a:xfrm>
            <a:off x="11439146" y="6584372"/>
            <a:ext cx="605307" cy="119227"/>
          </a:xfrm>
          <a:prstGeom prst="roundRect">
            <a:avLst/>
          </a:prstGeom>
          <a:solidFill>
            <a:srgbClr val="6D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16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04/07/2024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1BC8C-F281-493E-960E-8138BE6F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2" y="477667"/>
            <a:ext cx="8740751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838200" y="2016125"/>
            <a:ext cx="10461625" cy="36672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PE" sz="2700" b="1" dirty="0">
                <a:ea typeface="Calibri"/>
                <a:cs typeface="Calibri" panose="020F0502020204030204" pitchFamily="34" charset="0"/>
                <a:sym typeface="Calibri"/>
              </a:rPr>
              <a:t>Definición de los valores básicos: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  <a:buNone/>
            </a:pPr>
            <a:r>
              <a:rPr lang="es-ES" sz="2500" b="1" dirty="0">
                <a:ea typeface="Roboto regular" pitchFamily="2" charset="0"/>
              </a:rPr>
              <a:t>BCWP o EV </a:t>
            </a:r>
            <a:r>
              <a:rPr lang="es-ES" sz="2500" dirty="0">
                <a:ea typeface="Roboto regular" pitchFamily="2" charset="0"/>
              </a:rPr>
              <a:t>es la suma del costo acumulado del presupuesto realizado para todo el trabajo en las actividades completadas a la fecha. Ejemplo: Si el proyecto presupuestaba S/.1000 y se tiene un avance del 60% del trabajo, EV valdría S/.600.</a:t>
            </a:r>
          </a:p>
        </p:txBody>
      </p:sp>
    </p:spTree>
    <p:extLst>
      <p:ext uri="{BB962C8B-B14F-4D97-AF65-F5344CB8AC3E}">
        <p14:creationId xmlns:p14="http://schemas.microsoft.com/office/powerpoint/2010/main" val="368176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405B6-730B-466F-B078-E7BB6801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99695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838786" y="1795585"/>
            <a:ext cx="10514428" cy="44862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PE" sz="2700" b="1" dirty="0">
                <a:ea typeface="Calibri"/>
                <a:cs typeface="Calibri" panose="020F0502020204030204" pitchFamily="34" charset="0"/>
                <a:sym typeface="Calibri"/>
              </a:rPr>
              <a:t>Cálculo de los valores básicos:</a:t>
            </a:r>
          </a:p>
          <a:p>
            <a:pPr marL="463548" indent="-342900" algn="just">
              <a:lnSpc>
                <a:spcPct val="1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s-ES" sz="2500" b="1" dirty="0">
                <a:ea typeface="Roboto regular" pitchFamily="2" charset="0"/>
              </a:rPr>
              <a:t>Paso 1: </a:t>
            </a:r>
            <a:r>
              <a:rPr lang="es-ES" sz="2500" dirty="0">
                <a:ea typeface="Roboto regular" pitchFamily="2" charset="0"/>
              </a:rPr>
              <a:t>Definición del Cronograma a partir del EDT y el alcance del Proyecto.</a:t>
            </a:r>
          </a:p>
          <a:p>
            <a:pPr marL="463548" indent="-342900" algn="just">
              <a:lnSpc>
                <a:spcPct val="1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s-ES" sz="2500" b="1" dirty="0">
                <a:ea typeface="Roboto regular" pitchFamily="2" charset="0"/>
              </a:rPr>
              <a:t>Paso 2: </a:t>
            </a:r>
            <a:r>
              <a:rPr lang="es-ES" sz="2500" dirty="0">
                <a:ea typeface="Roboto regular" pitchFamily="2" charset="0"/>
              </a:rPr>
              <a:t>Evaluar las actividades y obtener sus costos construyendo la línea base del Proyecto.</a:t>
            </a:r>
          </a:p>
          <a:p>
            <a:pPr marL="463548" indent="-342900" algn="just">
              <a:lnSpc>
                <a:spcPct val="1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s-ES" sz="2500" b="1" dirty="0">
                <a:ea typeface="Roboto regular" pitchFamily="2" charset="0"/>
              </a:rPr>
              <a:t>Paso 3: </a:t>
            </a:r>
            <a:r>
              <a:rPr lang="es-ES" sz="2500" dirty="0">
                <a:ea typeface="Roboto regular" pitchFamily="2" charset="0"/>
              </a:rPr>
              <a:t>Hasta la fecha de corte, se determinan los tres valores básicos (PV, EV y AC).</a:t>
            </a:r>
          </a:p>
          <a:p>
            <a:pPr marL="463548" indent="-342900" algn="just">
              <a:lnSpc>
                <a:spcPct val="1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s-ES" altLang="en-US" sz="2500" dirty="0">
                <a:ea typeface="Roboto regular" pitchFamily="2" charset="0"/>
              </a:rPr>
              <a:t>PV es tomado de la línea base, EV del porcentaje completado del trabajo presupuestado y el AC extraído del Sistema de Costos.</a:t>
            </a:r>
          </a:p>
          <a:p>
            <a:pPr marL="361942" indent="0" algn="just">
              <a:lnSpc>
                <a:spcPct val="10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25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15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71BBB-E488-4ACA-BB69-71FAB763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1898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1038225" y="1690688"/>
            <a:ext cx="10115550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Cálculo de métricas derivadas en un análisis de valor ganado (EVA):</a:t>
            </a:r>
          </a:p>
          <a:p>
            <a:pPr marL="120648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dirty="0">
                <a:ea typeface="Roboto regular" pitchFamily="2" charset="0"/>
              </a:rPr>
              <a:t>A partir de los valores obtenidos en el paso 3:</a:t>
            </a:r>
          </a:p>
          <a:p>
            <a:pPr marL="120648" indent="0" algn="just">
              <a:lnSpc>
                <a:spcPct val="150000"/>
              </a:lnSpc>
              <a:buSzPct val="100000"/>
            </a:pPr>
            <a:r>
              <a:rPr lang="es-ES" sz="2500" dirty="0">
                <a:ea typeface="Roboto regular" pitchFamily="2" charset="0"/>
              </a:rPr>
              <a:t> PV(BCWS), EV(BCWP) y AC(ACWP)</a:t>
            </a:r>
          </a:p>
          <a:p>
            <a:pPr marL="120648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dirty="0">
                <a:ea typeface="Roboto regular" pitchFamily="2" charset="0"/>
              </a:rPr>
              <a:t>Se realiza el cálculo de las métricas derivadas, que indican la salud del proyecto. Estos cálculos se pueden dividir en tres grupos: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6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40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5EB9B-F643-4B19-8E8A-2CE63E946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6305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992581" y="1759495"/>
            <a:ext cx="10698844" cy="47781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ts val="0"/>
              </a:spcBef>
              <a:spcAft>
                <a:spcPts val="1333"/>
              </a:spcAft>
              <a:buClr>
                <a:srgbClr val="5B9BD5"/>
              </a:buClr>
              <a:buSzPct val="100000"/>
              <a:buNone/>
            </a:pPr>
            <a:r>
              <a:rPr lang="es-ES" sz="2700" b="1" dirty="0">
                <a:solidFill>
                  <a:prstClr val="black"/>
                </a:solidFill>
                <a:ea typeface="Calibri"/>
                <a:cs typeface="Calibri" panose="020F0502020204030204" pitchFamily="34" charset="0"/>
                <a:sym typeface="Calibri"/>
              </a:rPr>
              <a:t>Cálculo de métricas derivadas en un análisis de valor ganado (EVA):</a:t>
            </a:r>
          </a:p>
          <a:p>
            <a:pPr marL="361942" indent="-241294" algn="just">
              <a:lnSpc>
                <a:spcPct val="150000"/>
              </a:lnSpc>
              <a:buSzPct val="100000"/>
            </a:pPr>
            <a:r>
              <a:rPr lang="es-ES" sz="2500" b="1" dirty="0">
                <a:sym typeface="Calibri"/>
              </a:rPr>
              <a:t>Cálculo 1: Cálculo de variaciones.- </a:t>
            </a:r>
            <a:r>
              <a:rPr lang="es-ES" sz="2500" dirty="0">
                <a:sym typeface="Calibri"/>
              </a:rPr>
              <a:t>Se calculan las variaciones con respecto a lo planeado </a:t>
            </a:r>
          </a:p>
          <a:p>
            <a:pPr marL="361942" indent="-241294" algn="just">
              <a:lnSpc>
                <a:spcPct val="150000"/>
              </a:lnSpc>
              <a:buSzPct val="100000"/>
            </a:pPr>
            <a:r>
              <a:rPr lang="es-ES" sz="2500" b="1" dirty="0">
                <a:sym typeface="Calibri"/>
              </a:rPr>
              <a:t>Cálculo 2: Cálculo de índices de rendimiento.- </a:t>
            </a:r>
            <a:r>
              <a:rPr lang="es-ES" sz="2500" dirty="0">
                <a:sym typeface="Calibri"/>
              </a:rPr>
              <a:t>Se calcula las medidas de rendimiento de costos y  cronograma.</a:t>
            </a:r>
          </a:p>
          <a:p>
            <a:pPr marL="361942" indent="-241294" algn="just">
              <a:lnSpc>
                <a:spcPct val="150000"/>
              </a:lnSpc>
              <a:buSzPct val="100000"/>
            </a:pPr>
            <a:r>
              <a:rPr lang="es-ES" sz="2500" b="1" dirty="0">
                <a:sym typeface="Calibri"/>
              </a:rPr>
              <a:t>Cálculo 3: Cálculo de Proyecciones.- </a:t>
            </a:r>
            <a:r>
              <a:rPr lang="es-ES" sz="2500" dirty="0">
                <a:sym typeface="Calibri"/>
              </a:rPr>
              <a:t>Se hacen proyecciones sobre los costos que faltan para terminar el proyecto y el costo total del proyecto.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SzPts val="2000"/>
            </a:pPr>
            <a:endParaRPr lang="es-MX" sz="25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22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335F667-FB81-4B81-9D44-56DB8F30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12237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654956" y="1775052"/>
            <a:ext cx="10698844" cy="7649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ts val="0"/>
              </a:spcBef>
              <a:spcAft>
                <a:spcPts val="1333"/>
              </a:spcAft>
              <a:buClr>
                <a:srgbClr val="5B9BD5"/>
              </a:buClr>
              <a:buSzPct val="100000"/>
              <a:buNone/>
            </a:pPr>
            <a:r>
              <a:rPr lang="es-ES" sz="2700" b="1" dirty="0">
                <a:solidFill>
                  <a:prstClr val="black"/>
                </a:solidFill>
                <a:ea typeface="Calibri"/>
                <a:cs typeface="Calibri" panose="020F0502020204030204" pitchFamily="34" charset="0"/>
                <a:sym typeface="Calibri"/>
              </a:rPr>
              <a:t>Cálculo de métricas derivadas en un análisis de valor ganado (EVA):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79400" y="2755900"/>
            <a:ext cx="10845800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algn="just"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s-ES" sz="2500" b="1" dirty="0">
                <a:sym typeface="Calibri"/>
              </a:rPr>
              <a:t>Cálculo 1: Cálculo de variaciones.- </a:t>
            </a:r>
            <a:endParaRPr lang="es-ES" sz="2500" dirty="0">
              <a:sym typeface="Calibri"/>
            </a:endParaRPr>
          </a:p>
          <a:p>
            <a:pPr marL="819142" lvl="1" algn="just">
              <a:lnSpc>
                <a:spcPct val="150000"/>
              </a:lnSpc>
              <a:buClr>
                <a:srgbClr val="F8A323"/>
              </a:buClr>
              <a:buSzPts val="2000"/>
            </a:pPr>
            <a:r>
              <a:rPr lang="es-ES" sz="2500" dirty="0">
                <a:ea typeface="Roboto regular" pitchFamily="2" charset="0"/>
              </a:rPr>
              <a:t>Dos medidas se pueden computar de los valores básicos descritos anteriormente, tomando los valores acumulados hasta la fecha. Estas medidas muestran como va el proyecto en cuanto al avance planeado y en cuanto a los costos ocasionados</a:t>
            </a:r>
          </a:p>
        </p:txBody>
      </p:sp>
    </p:spTree>
    <p:extLst>
      <p:ext uri="{BB962C8B-B14F-4D97-AF65-F5344CB8AC3E}">
        <p14:creationId xmlns:p14="http://schemas.microsoft.com/office/powerpoint/2010/main" val="60978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291E8-117D-4C7A-9D50-D1CE014E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71560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6" name="Google Shape;562;p56"/>
          <p:cNvSpPr txBox="1">
            <a:spLocks/>
          </p:cNvSpPr>
          <p:nvPr/>
        </p:nvSpPr>
        <p:spPr>
          <a:xfrm>
            <a:off x="547913" y="1628775"/>
            <a:ext cx="10584544" cy="45656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Variación de costo</a:t>
            </a:r>
          </a:p>
          <a:p>
            <a:pPr marL="0" indent="0" algn="just">
              <a:lnSpc>
                <a:spcPct val="10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300" dirty="0">
                <a:ea typeface="Calibri"/>
                <a:cs typeface="Calibri" panose="020F0502020204030204" pitchFamily="34" charset="0"/>
                <a:sym typeface="Calibri"/>
              </a:rPr>
              <a:t>Es una comparación entre la cantidad de trabajo realizado durante un período de tiempo dado y lo que se gastó para ejecutarlo. Indica si el costo ha sido mayor o menor a lo presupuestado.  La formula de cálculo es:</a:t>
            </a:r>
          </a:p>
          <a:p>
            <a:pPr marL="241294" indent="0" algn="just">
              <a:lnSpc>
                <a:spcPct val="10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300" b="1" dirty="0">
                <a:ea typeface="Calibri"/>
                <a:cs typeface="Calibri" panose="020F0502020204030204" pitchFamily="34" charset="0"/>
                <a:sym typeface="Calibri"/>
              </a:rPr>
              <a:t>		</a:t>
            </a:r>
            <a:r>
              <a:rPr lang="es-ES" sz="2300" b="1" dirty="0">
                <a:sym typeface="Calibri"/>
              </a:rPr>
              <a:t>CV = EV – AC   o  CV = BCWP </a:t>
            </a:r>
            <a:r>
              <a:rPr lang="es-ES" sz="2300" b="1" dirty="0">
                <a:ea typeface="Calibri"/>
                <a:cs typeface="Calibri" panose="020F0502020204030204" pitchFamily="34" charset="0"/>
                <a:sym typeface="Calibri"/>
              </a:rPr>
              <a:t>- ACWP</a:t>
            </a:r>
          </a:p>
          <a:p>
            <a:pPr marL="584194" indent="-342900" algn="just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SzPct val="100000"/>
            </a:pPr>
            <a:endParaRPr lang="es-ES" sz="2300" dirty="0">
              <a:ea typeface="Calibri"/>
              <a:cs typeface="Calibri" panose="020F0502020204030204" pitchFamily="34" charset="0"/>
              <a:sym typeface="Calibri"/>
            </a:endParaRPr>
          </a:p>
          <a:p>
            <a:pPr marL="584194" indent="-342900" algn="just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SzPct val="100000"/>
            </a:pPr>
            <a:r>
              <a:rPr lang="es-ES" sz="2300" dirty="0">
                <a:ea typeface="Calibri"/>
                <a:cs typeface="Calibri" panose="020F0502020204030204" pitchFamily="34" charset="0"/>
                <a:sym typeface="Calibri"/>
              </a:rPr>
              <a:t>Si es CERO se realizo correctamente el presupuesto del proyecto</a:t>
            </a:r>
          </a:p>
          <a:p>
            <a:pPr marL="584194" indent="-342900" algn="just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SzPct val="100000"/>
            </a:pPr>
            <a:r>
              <a:rPr lang="es-ES" sz="2300" dirty="0">
                <a:ea typeface="Calibri"/>
                <a:cs typeface="Calibri" panose="020F0502020204030204" pitchFamily="34" charset="0"/>
                <a:sym typeface="Calibri"/>
              </a:rPr>
              <a:t>Si es POSITIVO significa que hemos GASTADO MENOS de lo presupuestado</a:t>
            </a:r>
          </a:p>
          <a:p>
            <a:pPr marL="584194" indent="-342900" algn="just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SzPct val="100000"/>
            </a:pPr>
            <a:r>
              <a:rPr lang="es-ES" sz="2300" dirty="0">
                <a:ea typeface="Calibri"/>
                <a:cs typeface="Calibri" panose="020F0502020204030204" pitchFamily="34" charset="0"/>
                <a:sym typeface="Calibri"/>
              </a:rPr>
              <a:t>Si es NEGATIVO significa que los COSTOS HAN SIDO MAYORES a lo presupuestado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6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133600" y="4013198"/>
            <a:ext cx="5080000" cy="584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4704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40FE8-C1C8-44A2-8006-B66616A1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68508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838200" y="1589649"/>
            <a:ext cx="10844894" cy="490322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Variación de cronograma</a:t>
            </a:r>
          </a:p>
          <a:p>
            <a:pPr marL="0" indent="0" algn="just">
              <a:lnSpc>
                <a:spcPct val="10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300" dirty="0">
                <a:ea typeface="Calibri"/>
                <a:cs typeface="Calibri" panose="020F0502020204030204" pitchFamily="34" charset="0"/>
                <a:sym typeface="Calibri"/>
              </a:rPr>
              <a:t>Es una comparación entre el avance obtenido en el trabajo del proyecto (expresado en costos) durante un período de tiempo dado y el avance en el trabajo que se había planeado para ser ejecutado (expresado en costos). Indica si el cronograma está adelantado o atrasado, según lo planeado para el periodo de tiempo. La formula de cálculo es:</a:t>
            </a:r>
          </a:p>
          <a:p>
            <a:pPr marL="361942" indent="0" algn="just">
              <a:lnSpc>
                <a:spcPct val="10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300" dirty="0">
                <a:ea typeface="Calibri"/>
                <a:cs typeface="Calibri" panose="020F0502020204030204" pitchFamily="34" charset="0"/>
                <a:sym typeface="Calibri"/>
              </a:rPr>
              <a:t>                       	</a:t>
            </a:r>
            <a:r>
              <a:rPr lang="es-ES" sz="2300" b="1" dirty="0">
                <a:sym typeface="Calibri"/>
              </a:rPr>
              <a:t>SV = EV - PV  o   SV = BCWP – BCWS</a:t>
            </a:r>
          </a:p>
          <a:p>
            <a:pPr marL="361942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s-ES" sz="2300" dirty="0">
              <a:ea typeface="Calibri"/>
              <a:cs typeface="Calibri" panose="020F0502020204030204" pitchFamily="34" charset="0"/>
              <a:sym typeface="Calibri"/>
            </a:endParaRPr>
          </a:p>
          <a:p>
            <a:pPr marL="361942" indent="0" algn="just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s-ES" sz="2300" dirty="0">
                <a:ea typeface="Calibri"/>
                <a:cs typeface="Calibri" panose="020F0502020204030204" pitchFamily="34" charset="0"/>
                <a:sym typeface="Calibri"/>
              </a:rPr>
              <a:t>       Si es CERO, el cronograma esta al día</a:t>
            </a:r>
          </a:p>
          <a:p>
            <a:pPr marL="361942" indent="0" algn="just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s-ES" sz="2300" dirty="0">
                <a:ea typeface="Calibri"/>
                <a:cs typeface="Calibri" panose="020F0502020204030204" pitchFamily="34" charset="0"/>
                <a:sym typeface="Calibri"/>
              </a:rPr>
              <a:t>	Si es NEGATIVO el proyecto está atrasado frente al cronograma</a:t>
            </a:r>
          </a:p>
          <a:p>
            <a:pPr marL="361942" indent="0" algn="just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s-ES" sz="2300" dirty="0">
                <a:ea typeface="Calibri"/>
                <a:cs typeface="Calibri" panose="020F0502020204030204" pitchFamily="34" charset="0"/>
                <a:sym typeface="Calibri"/>
              </a:rPr>
              <a:t>	Si es POSITIVO usted esta adelantado frente al cronograma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268102" y="4474892"/>
            <a:ext cx="5080000" cy="584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2871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09EAA6-9782-412F-A43C-5690CAFD7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96643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62" name="Google Shape;562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Análisis de las variaciones: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600" dirty="0">
              <a:solidFill>
                <a:schemeClr val="tx1"/>
              </a:solidFill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04" y="2827996"/>
            <a:ext cx="9673976" cy="29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4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D83EC-C0E4-4997-A637-3171CC78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85628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6" name="Google Shape;562;p56"/>
          <p:cNvSpPr txBox="1">
            <a:spLocks/>
          </p:cNvSpPr>
          <p:nvPr/>
        </p:nvSpPr>
        <p:spPr>
          <a:xfrm>
            <a:off x="838200" y="1933013"/>
            <a:ext cx="10450287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Cálculo de métricas derivadas en un análisis de valor ganado(EVA):</a:t>
            </a:r>
          </a:p>
          <a:p>
            <a:pPr marL="482588" indent="0" algn="just">
              <a:lnSpc>
                <a:spcPct val="150000"/>
              </a:lnSpc>
              <a:buClr>
                <a:schemeClr val="accent1"/>
              </a:buClr>
              <a:buSzPct val="100000"/>
              <a:buNone/>
            </a:pPr>
            <a:r>
              <a:rPr lang="es-ES" sz="2500" b="1" dirty="0">
                <a:sym typeface="Calibri"/>
              </a:rPr>
              <a:t>Cálculo 2: CALCULO ÍNDICES DE RENDIMIENTO.-</a:t>
            </a:r>
          </a:p>
          <a:p>
            <a:pPr marL="482588" indent="0" algn="just">
              <a:lnSpc>
                <a:spcPct val="150000"/>
              </a:lnSpc>
              <a:buClr>
                <a:schemeClr val="accent1"/>
              </a:buClr>
              <a:buSzPct val="100000"/>
              <a:buNone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Muestran qué tan eficientemente está operando el proyecto</a:t>
            </a:r>
            <a:endParaRPr lang="es-ES" sz="2500" dirty="0">
              <a:ea typeface="Roboto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44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83EFA16-2184-41B9-BEEB-F8C6A993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965"/>
            <a:ext cx="8516815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838200" y="1732135"/>
            <a:ext cx="10911840" cy="47080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Es el índice de eficiencia del costo. 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	</a:t>
            </a:r>
            <a:r>
              <a:rPr lang="es-ES" sz="2300" b="1" dirty="0">
                <a:ea typeface="Roboto regular" pitchFamily="2" charset="0"/>
                <a:cs typeface="Calibri"/>
                <a:sym typeface="Calibri"/>
              </a:rPr>
              <a:t>		</a:t>
            </a:r>
            <a:r>
              <a:rPr lang="es-ES" sz="2300" b="1" dirty="0">
                <a:sym typeface="Calibri"/>
              </a:rPr>
              <a:t>CPI = EV / AC o CPI = BCWP/ ACWP</a:t>
            </a:r>
          </a:p>
          <a:p>
            <a:pPr marL="120648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  <a:tabLst>
                <a:tab pos="120648" algn="l"/>
              </a:tabLst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Representa cuántas unidades de trabajo se ganaron  por cada unidad de dinero que se gastó</a:t>
            </a:r>
          </a:p>
          <a:p>
            <a:pPr marL="534988" indent="-352425" algn="just">
              <a:lnSpc>
                <a:spcPct val="100000"/>
              </a:lnSpc>
              <a:buSzPct val="100000"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Si es UNO el proyecto  tiene un rendimiento del costo igual al planeado</a:t>
            </a:r>
          </a:p>
          <a:p>
            <a:pPr marL="534988" indent="-352425" algn="just">
              <a:lnSpc>
                <a:spcPct val="100000"/>
              </a:lnSpc>
              <a:buSzPct val="100000"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Si es MENOR QUE UNO, el</a:t>
            </a:r>
            <a:r>
              <a:rPr lang="es-ES" sz="2300" dirty="0">
                <a:solidFill>
                  <a:srgbClr val="FF0000"/>
                </a:solidFill>
                <a:ea typeface="Roboto regular" pitchFamily="2" charset="0"/>
                <a:cs typeface="Calibri"/>
                <a:sym typeface="Calibri"/>
              </a:rPr>
              <a:t> rendimiento </a:t>
            </a: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del costo del proyecto ha sido </a:t>
            </a:r>
            <a:r>
              <a:rPr lang="es-ES" sz="2300" dirty="0">
                <a:solidFill>
                  <a:srgbClr val="FF0000"/>
                </a:solidFill>
                <a:ea typeface="Roboto regular" pitchFamily="2" charset="0"/>
                <a:cs typeface="Calibri"/>
                <a:sym typeface="Calibri"/>
              </a:rPr>
              <a:t>menor</a:t>
            </a: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 al planeado</a:t>
            </a:r>
          </a:p>
          <a:p>
            <a:pPr marL="534988" indent="-352425" algn="just">
              <a:lnSpc>
                <a:spcPct val="100000"/>
              </a:lnSpc>
              <a:buSzPct val="100000"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Si es MAYOR QUE UNO, el </a:t>
            </a:r>
            <a:r>
              <a:rPr lang="es-ES" sz="2300" dirty="0">
                <a:solidFill>
                  <a:srgbClr val="0070C0"/>
                </a:solidFill>
                <a:ea typeface="Roboto regular" pitchFamily="2" charset="0"/>
                <a:cs typeface="Calibri"/>
                <a:sym typeface="Calibri"/>
              </a:rPr>
              <a:t>rendimiento</a:t>
            </a: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 del costo del proyecto ha sido </a:t>
            </a:r>
            <a:r>
              <a:rPr lang="es-ES" sz="2300" dirty="0">
                <a:solidFill>
                  <a:srgbClr val="0070C0"/>
                </a:solidFill>
                <a:ea typeface="Roboto regular" pitchFamily="2" charset="0"/>
                <a:cs typeface="Calibri"/>
                <a:sym typeface="Calibri"/>
              </a:rPr>
              <a:t>mayor</a:t>
            </a: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 al planeado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38200" y="1416921"/>
            <a:ext cx="4508542" cy="630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</a:pPr>
            <a:r>
              <a:rPr lang="es-ES" sz="2600" b="1" dirty="0">
                <a:ea typeface="Calibri"/>
                <a:cs typeface="Calibri" panose="020F0502020204030204" pitchFamily="34" charset="0"/>
                <a:sym typeface="Calibri"/>
              </a:rPr>
              <a:t>Índice de rendimiento de Costo</a:t>
            </a:r>
            <a:endParaRPr lang="es-PE" sz="2600" b="1" dirty="0"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466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8" y="2423937"/>
            <a:ext cx="870142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Resultado Operativo</a:t>
            </a:r>
          </a:p>
          <a:p>
            <a:pPr algn="ctr"/>
            <a:r>
              <a:rPr lang="es-ES" sz="66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de Obra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FORMACIÓN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78CD8B-B406-4F21-B6A0-85217AF25A26}"/>
              </a:ext>
            </a:extLst>
          </p:cNvPr>
          <p:cNvSpPr txBox="1"/>
          <p:nvPr/>
        </p:nvSpPr>
        <p:spPr>
          <a:xfrm>
            <a:off x="4684542" y="5271825"/>
            <a:ext cx="699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DOCENTE: MG. ING. CHRISTIAN ENRIQUE TENORIO MESONES</a:t>
            </a:r>
          </a:p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		xtianoperu@gmail.com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CC539D9-9DEA-4A59-84EF-049F0B92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1898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2" name="Rectángulo 1"/>
          <p:cNvSpPr/>
          <p:nvPr/>
        </p:nvSpPr>
        <p:spPr>
          <a:xfrm>
            <a:off x="838199" y="1715651"/>
            <a:ext cx="6420729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</a:pPr>
            <a:r>
              <a:rPr lang="es-ES" sz="2600" b="1" dirty="0">
                <a:ea typeface="Calibri"/>
                <a:cs typeface="Calibri" panose="020F0502020204030204" pitchFamily="34" charset="0"/>
                <a:sym typeface="Calibri"/>
              </a:rPr>
              <a:t>Índice de rendimiento de Cronograma</a:t>
            </a:r>
            <a:endParaRPr lang="es-PE" sz="2600" b="1" dirty="0"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876299" y="2240415"/>
            <a:ext cx="10839698" cy="412505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Es el Índice de eficiencia del Cronograma. 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300" b="1" dirty="0">
                <a:ea typeface="Roboto regular" pitchFamily="2" charset="0"/>
                <a:cs typeface="Calibri"/>
                <a:sym typeface="Calibri"/>
              </a:rPr>
              <a:t>		</a:t>
            </a:r>
            <a:r>
              <a:rPr lang="es-ES" sz="2300" b="1" dirty="0">
                <a:sym typeface="Calibri"/>
              </a:rPr>
              <a:t>SPI = EV / PV o SPI = BCWP/ BCWS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Representa cuántas unidades de trabajo se ganaron en promedio de cada unidad de dinero  que estaba planeada hasta la fecha de análisis</a:t>
            </a:r>
          </a:p>
          <a:p>
            <a:pPr algn="just">
              <a:lnSpc>
                <a:spcPct val="100000"/>
              </a:lnSpc>
              <a:buSzPct val="100000"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	Si es UNO el cronograma tiene un rendimiento igual al planeado</a:t>
            </a:r>
          </a:p>
          <a:p>
            <a:pPr algn="just">
              <a:lnSpc>
                <a:spcPct val="100000"/>
              </a:lnSpc>
              <a:buSzPct val="100000"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	Si es </a:t>
            </a:r>
            <a:r>
              <a:rPr lang="es-ES" sz="2300" dirty="0">
                <a:solidFill>
                  <a:srgbClr val="FF0000"/>
                </a:solidFill>
                <a:ea typeface="Roboto regular" pitchFamily="2" charset="0"/>
                <a:cs typeface="Calibri"/>
                <a:sym typeface="Calibri"/>
              </a:rPr>
              <a:t>MENOR QUE UNO</a:t>
            </a: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, el rendimiento del cronograma es</a:t>
            </a:r>
            <a:r>
              <a:rPr lang="es-ES" sz="2300" dirty="0">
                <a:solidFill>
                  <a:srgbClr val="FF0000"/>
                </a:solidFill>
                <a:ea typeface="Roboto regular" pitchFamily="2" charset="0"/>
                <a:cs typeface="Calibri"/>
                <a:sym typeface="Calibri"/>
              </a:rPr>
              <a:t> menor </a:t>
            </a: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de lo planeado</a:t>
            </a:r>
          </a:p>
          <a:p>
            <a:pPr algn="just">
              <a:lnSpc>
                <a:spcPct val="100000"/>
              </a:lnSpc>
              <a:buSzPct val="100000"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	Si es </a:t>
            </a:r>
            <a:r>
              <a:rPr lang="es-ES" sz="2300" dirty="0">
                <a:solidFill>
                  <a:srgbClr val="0070C0"/>
                </a:solidFill>
                <a:ea typeface="Roboto regular" pitchFamily="2" charset="0"/>
                <a:cs typeface="Calibri"/>
                <a:sym typeface="Calibri"/>
              </a:rPr>
              <a:t>MAYOR QUE UNO</a:t>
            </a: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, el  rendimiento del cronograma  es </a:t>
            </a:r>
            <a:r>
              <a:rPr lang="es-ES" sz="2300" dirty="0">
                <a:solidFill>
                  <a:srgbClr val="0070C0"/>
                </a:solidFill>
                <a:ea typeface="Roboto regular" pitchFamily="2" charset="0"/>
                <a:cs typeface="Calibri"/>
                <a:sym typeface="Calibri"/>
              </a:rPr>
              <a:t>mayor</a:t>
            </a: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 a lo planeado</a:t>
            </a:r>
          </a:p>
        </p:txBody>
      </p:sp>
    </p:spTree>
    <p:extLst>
      <p:ext uri="{BB962C8B-B14F-4D97-AF65-F5344CB8AC3E}">
        <p14:creationId xmlns:p14="http://schemas.microsoft.com/office/powerpoint/2010/main" val="2188225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4454D96-2273-440F-BC3E-D107757B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3950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62" name="Google Shape;562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Análisis de las Variaciones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solidFill>
                <a:schemeClr val="tx1"/>
              </a:solidFill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80" y="3029800"/>
            <a:ext cx="950041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BBAE2-76C8-4402-B1A9-FCAFB417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96300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62" name="Google Shape;562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Índice Costo-Cronograma(CSI)</a:t>
            </a:r>
          </a:p>
          <a:p>
            <a:pPr marL="0" indent="0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400" b="1" dirty="0">
                <a:ea typeface="Calibri"/>
                <a:cs typeface="Calibri" panose="020F0502020204030204" pitchFamily="34" charset="0"/>
                <a:sym typeface="Calibri"/>
              </a:rPr>
              <a:t>CSI = CPI X SPI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solidFill>
                <a:schemeClr val="tx1"/>
              </a:solidFill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09" y="3553597"/>
            <a:ext cx="6803799" cy="24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21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62258-7E55-474D-9013-FC9AE02C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0150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6" name="Google Shape;562;p56"/>
          <p:cNvSpPr txBox="1">
            <a:spLocks/>
          </p:cNvSpPr>
          <p:nvPr/>
        </p:nvSpPr>
        <p:spPr>
          <a:xfrm>
            <a:off x="838200" y="1690689"/>
            <a:ext cx="10697030" cy="37195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pt-BR" sz="2700" b="1" dirty="0" err="1">
                <a:ea typeface="Calibri"/>
                <a:cs typeface="Calibri" panose="020F0502020204030204" pitchFamily="34" charset="0"/>
                <a:sym typeface="Calibri"/>
              </a:rPr>
              <a:t>Presupuestado</a:t>
            </a:r>
            <a:r>
              <a:rPr lang="pt-BR" sz="2700" b="1" dirty="0">
                <a:ea typeface="Calibri"/>
                <a:cs typeface="Calibri" panose="020F0502020204030204" pitchFamily="34" charset="0"/>
                <a:sym typeface="Calibri"/>
              </a:rPr>
              <a:t> al Terminar</a:t>
            </a:r>
            <a:endParaRPr lang="es-PE" sz="2700" b="1" dirty="0">
              <a:ea typeface="Calibri"/>
              <a:cs typeface="Calibri" panose="020F0502020204030204" pitchFamily="34" charset="0"/>
              <a:sym typeface="Calibri"/>
            </a:endParaRPr>
          </a:p>
          <a:p>
            <a:pPr marL="120648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Es el valor total planeado a la terminación del proyecto, originalmente definido.</a:t>
            </a:r>
          </a:p>
          <a:p>
            <a:pPr marL="120648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b="1" dirty="0">
                <a:ea typeface="Roboto regular" pitchFamily="2" charset="0"/>
                <a:cs typeface="Calibri"/>
                <a:sym typeface="Calibri"/>
              </a:rPr>
              <a:t>BAC = PV total o BCWS </a:t>
            </a: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en la terminación del proyecto. Este valor en la mayoría de los casos corresponde al  valor del contrato del proyecto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6749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747C1-490C-4A48-9ECC-9810D5EC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01100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737394" y="1927225"/>
            <a:ext cx="10717212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Estimación del Costo para Terminar (ETC):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600" dirty="0">
                <a:ea typeface="Roboto regular" pitchFamily="2" charset="0"/>
                <a:cs typeface="Calibri"/>
                <a:sym typeface="Calibri"/>
              </a:rPr>
              <a:t>Es el estimador para determinar el costo FALTANTE para completar el proyecto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7684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CAAB8-80FE-4386-829A-3FDB512A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15350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838200" y="1486693"/>
            <a:ext cx="10900230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ETC utilizando una nueva estimación:</a:t>
            </a:r>
          </a:p>
          <a:p>
            <a:pPr marL="120648" indent="0" algn="just">
              <a:lnSpc>
                <a:spcPct val="150000"/>
              </a:lnSpc>
              <a:spcBef>
                <a:spcPts val="0"/>
              </a:spcBef>
              <a:buClr>
                <a:srgbClr val="F8A323"/>
              </a:buClr>
              <a:buSzPts val="2000"/>
              <a:buNone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Usado cuando las suposiciones  del pasado han sido incorrectas o ya no son pertinentes.</a:t>
            </a:r>
          </a:p>
          <a:p>
            <a:pPr marL="120648" indent="0" algn="just">
              <a:lnSpc>
                <a:spcPct val="150000"/>
              </a:lnSpc>
              <a:spcBef>
                <a:spcPts val="0"/>
              </a:spcBef>
              <a:buClr>
                <a:srgbClr val="F8A323"/>
              </a:buClr>
              <a:buSzPts val="2000"/>
              <a:buNone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Esta estimación se hace con base en una revisión de todas las actividades pendientes y los costos asociados. Es decir no se tiene en cuenta la información pasada sino que se determina  el costo faltante del proyecto, con base en todas las actividades  pendientes a partir de la fecha de análisis, muy similar a lo que se hizo al inicio del proyecto para establecer el BAC. 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25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507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D12A2-23A9-48B6-B98C-A3D867CF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82050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838200" y="1690688"/>
            <a:ext cx="10515599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ETC Usando el presupuesto restante:</a:t>
            </a:r>
          </a:p>
          <a:p>
            <a:pPr marL="120648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Usado cuando las variaciones no son típicas y las expectativas de la dirección del proyecto, son las que no se producirá lo mismo en el futuro. Por lo cual, se puede usar el BAC menos el valor ganado a la fecha.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dirty="0">
                <a:ea typeface="Roboto regular" pitchFamily="2" charset="0"/>
                <a:cs typeface="Calibri"/>
                <a:sym typeface="Calibri"/>
              </a:rPr>
              <a:t>				</a:t>
            </a:r>
            <a:r>
              <a:rPr lang="es-ES" b="1" dirty="0">
                <a:ea typeface="Roboto regular" pitchFamily="2" charset="0"/>
                <a:cs typeface="Calibri"/>
                <a:sym typeface="Calibri"/>
              </a:rPr>
              <a:t>ETC = BAC – EV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  <a:buNone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321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27BA5-03FD-4D5B-8465-42B5FCF9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0150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838201" y="1690688"/>
            <a:ext cx="10668000" cy="45958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ETC Usando el índice de rendimiento de costo:</a:t>
            </a:r>
          </a:p>
          <a:p>
            <a:pPr marL="120648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Usado cuando las variaciones son típicas y se considera que el futuro se comportará igual.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b="1" dirty="0">
                <a:ea typeface="Roboto regular" pitchFamily="2" charset="0"/>
                <a:cs typeface="Calibri"/>
                <a:sym typeface="Calibri"/>
              </a:rPr>
              <a:t>		ETC = (BAC – EV) / CPI</a:t>
            </a:r>
            <a:endParaRPr lang="es-ES" sz="2500" dirty="0">
              <a:cs typeface="Calibri" panose="020F0502020204030204" pitchFamily="34" charset="0"/>
              <a:sym typeface="Calibri"/>
            </a:endParaRP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dirty="0">
                <a:cs typeface="Calibri" panose="020F0502020204030204" pitchFamily="34" charset="0"/>
                <a:sym typeface="Calibri"/>
              </a:rPr>
              <a:t>Algunos</a:t>
            </a: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 autores recomienda usar el CSI, para calcular el ETC, es decir: 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b="1" dirty="0">
                <a:ea typeface="Roboto regular" pitchFamily="2" charset="0"/>
                <a:cs typeface="Calibri"/>
                <a:sym typeface="Calibri"/>
              </a:rPr>
              <a:t>		ETC = (BAC – EV) / CSI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71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582C1-845E-4039-92DA-4AE27483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05850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990600" y="1893662"/>
            <a:ext cx="10581821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Estimación del Costo Total del Proyecto (EAC):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600" dirty="0">
                <a:ea typeface="Roboto regular" pitchFamily="2" charset="0"/>
                <a:cs typeface="Calibri"/>
                <a:sym typeface="Calibri"/>
              </a:rPr>
              <a:t>Es el estimador para determinar el costo total para completar el proyecto.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600" dirty="0">
                <a:ea typeface="Roboto regular" pitchFamily="2" charset="0"/>
                <a:cs typeface="Calibri"/>
                <a:sym typeface="Calibri"/>
              </a:rPr>
              <a:t>Existen </a:t>
            </a:r>
            <a:r>
              <a:rPr lang="es-ES" sz="2600" b="1" dirty="0">
                <a:ea typeface="Roboto regular" pitchFamily="2" charset="0"/>
                <a:cs typeface="Calibri"/>
                <a:sym typeface="Calibri"/>
              </a:rPr>
              <a:t>tres métodos </a:t>
            </a:r>
            <a:r>
              <a:rPr lang="es-ES" sz="2600" dirty="0">
                <a:ea typeface="Roboto regular" pitchFamily="2" charset="0"/>
                <a:cs typeface="Calibri"/>
                <a:sym typeface="Calibri"/>
              </a:rPr>
              <a:t>de análisis para su cálculo.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44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114E7-AC87-4381-BEE3-8E93A14D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8700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838200" y="1690688"/>
            <a:ext cx="10848975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EAC utilizando una nueva estimación: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dirty="0">
                <a:ea typeface="Roboto regular" pitchFamily="2" charset="0"/>
                <a:cs typeface="Calibri"/>
                <a:sym typeface="Calibri"/>
              </a:rPr>
              <a:t>Usado cuando las suposiciones del pasado han sido incorrectas o ya no son pertinentes	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b="1" dirty="0">
                <a:ea typeface="Roboto regular" pitchFamily="2" charset="0"/>
                <a:cs typeface="Calibri"/>
                <a:sym typeface="Calibri"/>
              </a:rPr>
              <a:t>				EAC = AC + ETC 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81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4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9793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Análisis del Valor Ganado (continuación)</a:t>
            </a:r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AB292-446C-4C98-8481-ED082FEB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72500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838200" y="1690688"/>
            <a:ext cx="10848975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EAC utilizando una nueva estimación:</a:t>
            </a:r>
          </a:p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dirty="0">
                <a:ea typeface="Roboto regular" pitchFamily="2" charset="0"/>
                <a:cs typeface="Calibri"/>
                <a:sym typeface="Calibri"/>
              </a:rPr>
              <a:t>Usado cuando las suposiciones del pasado han sido incorrectas o ya no son pertinentes			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dirty="0">
                <a:ea typeface="Roboto regular" pitchFamily="2" charset="0"/>
                <a:cs typeface="Calibri"/>
                <a:sym typeface="Calibri"/>
              </a:rPr>
              <a:t>		</a:t>
            </a:r>
            <a:r>
              <a:rPr lang="es-ES" b="1" dirty="0">
                <a:ea typeface="Roboto regular" pitchFamily="2" charset="0"/>
                <a:cs typeface="Calibri"/>
                <a:sym typeface="Calibri"/>
              </a:rPr>
              <a:t>		EAC = AC + ETC 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520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EBF81-6DFF-4158-B414-3DF5D07B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13800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912585" y="1690688"/>
            <a:ext cx="10366829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EAC utilizando una nueva estimación: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dirty="0">
                <a:ea typeface="Roboto regular" pitchFamily="2" charset="0"/>
                <a:cs typeface="Calibri"/>
                <a:sym typeface="Calibri"/>
              </a:rPr>
              <a:t>Usado cuando las suposiciones del pasado han sido incorrectas o ya no son pertinentes		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dirty="0">
                <a:ea typeface="Roboto regular" pitchFamily="2" charset="0"/>
                <a:cs typeface="Calibri"/>
                <a:sym typeface="Calibri"/>
              </a:rPr>
              <a:t>				EAC = AC + ETC 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3069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C8196-034B-429F-82DB-B9B796D92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1229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838201" y="1909083"/>
            <a:ext cx="10729686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EAC Usando el presupuesto restante</a:t>
            </a:r>
          </a:p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dirty="0">
                <a:ea typeface="Roboto regular" pitchFamily="2" charset="0"/>
                <a:cs typeface="Calibri"/>
                <a:sym typeface="Calibri"/>
              </a:rPr>
              <a:t>Usado cuando las varianzas no son típicas y las expectativas de la dirección del proyecto, son las que no se producirá lo mismo en el futuro.</a:t>
            </a:r>
          </a:p>
          <a:p>
            <a:pPr marL="0" indent="0" algn="ctr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b="1" dirty="0">
                <a:ea typeface="Roboto regular" pitchFamily="2" charset="0"/>
                <a:cs typeface="Calibri"/>
                <a:sym typeface="Calibri"/>
              </a:rPr>
              <a:t>EAC = (AC+BAC) - EV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330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AECD6-5A5A-4A9D-90B9-0339D70A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84771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986971" y="1854313"/>
            <a:ext cx="10216016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EAC Usando el índice de rendimiento de costo</a:t>
            </a:r>
          </a:p>
          <a:p>
            <a:pPr marL="120648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dirty="0">
                <a:ea typeface="Roboto regular" pitchFamily="2" charset="0"/>
                <a:cs typeface="Calibri"/>
                <a:sym typeface="Calibri"/>
              </a:rPr>
              <a:t>Usado cuando las varianzas son típicas y se considera que el futuro se comportará igual.</a:t>
            </a:r>
          </a:p>
          <a:p>
            <a:pPr marL="0" indent="0" algn="ctr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b="1" dirty="0">
                <a:ea typeface="Roboto regular" pitchFamily="2" charset="0"/>
                <a:cs typeface="Calibri"/>
                <a:sym typeface="Calibri"/>
              </a:rPr>
              <a:t>EAC = AC+ ((BAC – EV) / CPI))</a:t>
            </a:r>
          </a:p>
        </p:txBody>
      </p:sp>
    </p:spTree>
    <p:extLst>
      <p:ext uri="{BB962C8B-B14F-4D97-AF65-F5344CB8AC3E}">
        <p14:creationId xmlns:p14="http://schemas.microsoft.com/office/powerpoint/2010/main" val="748300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10287-378C-49A2-AEBB-6EC182E5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99286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972456" y="1936524"/>
            <a:ext cx="10522857" cy="43481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Variación a la terminación</a:t>
            </a:r>
          </a:p>
          <a:p>
            <a:pPr marL="120648" indent="0" algn="just">
              <a:lnSpc>
                <a:spcPct val="10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Calcula la diferencia entre lo presupuestado y lo estimado para completar el proyecto.</a:t>
            </a:r>
          </a:p>
          <a:p>
            <a:pPr marL="0" indent="0" algn="just">
              <a:lnSpc>
                <a:spcPct val="100000"/>
              </a:lnSpc>
              <a:spcAft>
                <a:spcPts val="1333"/>
              </a:spcAft>
              <a:buClr>
                <a:srgbClr val="F8A323"/>
              </a:buClr>
              <a:buSzPct val="100000"/>
              <a:buNone/>
            </a:pPr>
            <a:r>
              <a:rPr lang="es-ES" sz="2500" b="1" dirty="0">
                <a:ea typeface="Roboto regular" pitchFamily="2" charset="0"/>
                <a:cs typeface="Calibri"/>
                <a:sym typeface="Calibri"/>
              </a:rPr>
              <a:t>			VAC = BAC – EAC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SzPct val="100000"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Si es CERO esperamos concluir con los costos planeados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SzPct val="100000"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Si es NEGATIVO, esperamos concluir con mayores costos a lo planeado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SzPct val="100000"/>
            </a:pPr>
            <a:r>
              <a:rPr lang="es-ES" sz="2500" dirty="0">
                <a:ea typeface="Roboto regular" pitchFamily="2" charset="0"/>
                <a:cs typeface="Calibri"/>
                <a:sym typeface="Calibri"/>
              </a:rPr>
              <a:t>Si es POSITIVO, esperamos concluir con menores costos a lo planeado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164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8156B-E888-4DA1-B2E9-148857CC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12200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838200" y="1998322"/>
            <a:ext cx="10848975" cy="38846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Calibri"/>
                <a:cs typeface="Calibri" panose="020F0502020204030204" pitchFamily="34" charset="0"/>
                <a:sym typeface="Calibri"/>
              </a:rPr>
              <a:t>Otras proyecciones</a:t>
            </a:r>
          </a:p>
          <a:p>
            <a:pPr marL="120648" indent="0" algn="just">
              <a:lnSpc>
                <a:spcPct val="150000"/>
              </a:lnSpc>
              <a:buClr>
                <a:srgbClr val="F8A323"/>
              </a:buClr>
              <a:buSzPct val="100000"/>
              <a:buNone/>
              <a:tabLst>
                <a:tab pos="120648" algn="l"/>
              </a:tabLst>
            </a:pPr>
            <a:r>
              <a:rPr lang="es-ES" sz="2600" dirty="0">
                <a:ea typeface="Roboto regular" pitchFamily="2" charset="0"/>
                <a:cs typeface="Calibri"/>
                <a:sym typeface="Calibri"/>
              </a:rPr>
              <a:t>Estas proyecciones, aunque no aparecen en el PMBOK, pueden resultar útil como fórmulas alternativas o como medio para analizar la dimensión del tiempo en el proyecto: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5857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8F6EA-1941-4A11-9D24-1E62CBE2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55743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838200" y="1582057"/>
            <a:ext cx="10515600" cy="49108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F8A323"/>
              </a:buClr>
              <a:buSzPct val="100000"/>
              <a:buNone/>
            </a:pPr>
            <a:r>
              <a:rPr lang="es-ES" sz="2300" b="1" dirty="0">
                <a:ea typeface="Roboto regular" pitchFamily="2" charset="0"/>
                <a:cs typeface="Calibri"/>
                <a:sym typeface="Calibri"/>
              </a:rPr>
              <a:t>Estimación del tiempo para Terminar (STC)</a:t>
            </a:r>
          </a:p>
          <a:p>
            <a:pPr marL="120648" indent="0" algn="just">
              <a:lnSpc>
                <a:spcPct val="150000"/>
              </a:lnSpc>
              <a:spcBef>
                <a:spcPts val="0"/>
              </a:spcBef>
              <a:buClr>
                <a:srgbClr val="F8A323"/>
              </a:buClr>
              <a:buSzPct val="100000"/>
              <a:buNone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Es una estimación del tiempo que falta por terminar el proyecto, basada en el rendimiento del cronograma.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F8A323"/>
              </a:buClr>
              <a:buSzPct val="100000"/>
              <a:buNone/>
            </a:pPr>
            <a:r>
              <a:rPr lang="es-ES" sz="2300" b="1" dirty="0">
                <a:ea typeface="Roboto regular" pitchFamily="2" charset="0"/>
                <a:cs typeface="Calibri"/>
                <a:sym typeface="Calibri"/>
              </a:rPr>
              <a:t>			STC= Tiempo que falta de acuerdo a lo planeado/SPI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F8A323"/>
              </a:buClr>
              <a:buSzPct val="100000"/>
              <a:buNone/>
            </a:pPr>
            <a:endParaRPr lang="es-ES" sz="2300" b="1" dirty="0">
              <a:ea typeface="Roboto regular" pitchFamily="2" charset="0"/>
              <a:cs typeface="Calibri"/>
              <a:sym typeface="Calibri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F8A323"/>
              </a:buClr>
              <a:buSzPct val="100000"/>
              <a:buNone/>
            </a:pPr>
            <a:r>
              <a:rPr lang="es-ES" sz="2300" b="1" dirty="0">
                <a:ea typeface="Roboto regular" pitchFamily="2" charset="0"/>
                <a:cs typeface="Calibri"/>
                <a:sym typeface="Calibri"/>
              </a:rPr>
              <a:t>Estimación de la duración total del proyecto (SAC)</a:t>
            </a:r>
          </a:p>
          <a:p>
            <a:pPr marL="120648" indent="0" algn="just">
              <a:lnSpc>
                <a:spcPct val="150000"/>
              </a:lnSpc>
              <a:spcBef>
                <a:spcPts val="0"/>
              </a:spcBef>
              <a:buClr>
                <a:srgbClr val="F8A323"/>
              </a:buClr>
              <a:buSzPct val="100000"/>
              <a:buNone/>
            </a:pPr>
            <a:r>
              <a:rPr lang="es-ES" sz="2300" dirty="0">
                <a:cs typeface="Calibri"/>
                <a:sym typeface="Calibri"/>
              </a:rPr>
              <a:t>Es</a:t>
            </a: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 la estimación del tiempo de duración total del proyecto.  El SAC se puede calcular mediante la siguiente fórmula: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F8A323"/>
              </a:buClr>
              <a:buSzPct val="100000"/>
              <a:buNone/>
            </a:pPr>
            <a:r>
              <a:rPr lang="es-ES" sz="2300" b="1" dirty="0">
                <a:ea typeface="Roboto regular" pitchFamily="2" charset="0"/>
                <a:cs typeface="Calibri"/>
                <a:sym typeface="Calibri"/>
              </a:rPr>
              <a:t>			SAC = Tiempo transcurrido hasta el momento + STC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9628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F9DEC-5A7A-436C-A1BF-03BD3B0A0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83171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838200" y="1517877"/>
            <a:ext cx="10515600" cy="49749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F8A323"/>
              </a:buClr>
              <a:buSzPct val="100000"/>
              <a:buNone/>
            </a:pPr>
            <a:r>
              <a:rPr lang="es-ES" sz="2700" b="1" dirty="0">
                <a:ea typeface="Roboto regular" pitchFamily="2" charset="0"/>
                <a:cs typeface="Calibri"/>
                <a:sym typeface="Calibri"/>
              </a:rPr>
              <a:t>Variación de la duración total del proyecto(VSAC)</a:t>
            </a:r>
          </a:p>
          <a:p>
            <a:pPr marL="120648" indent="0" algn="just">
              <a:lnSpc>
                <a:spcPct val="150000"/>
              </a:lnSpc>
              <a:buClr>
                <a:srgbClr val="F8A323"/>
              </a:buClr>
              <a:buSzPct val="100000"/>
              <a:buNone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Es la proyección del tiempo total que se retrasará o adelantará el proyecto, con respecto a lo planeado, si no se tomaran medidas para ponerse al día.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ct val="100000"/>
              <a:buNone/>
            </a:pPr>
            <a:r>
              <a:rPr lang="es-ES" sz="2300" b="1" dirty="0">
                <a:ea typeface="Roboto regular" pitchFamily="2" charset="0"/>
                <a:cs typeface="Calibri"/>
                <a:sym typeface="Calibri"/>
              </a:rPr>
              <a:t>			VSAC = Tiempo total planeado del proyecto – SAC</a:t>
            </a:r>
          </a:p>
          <a:p>
            <a:pPr marL="0" indent="0" algn="just">
              <a:lnSpc>
                <a:spcPct val="150000"/>
              </a:lnSpc>
              <a:buClr>
                <a:srgbClr val="F8A323"/>
              </a:buClr>
              <a:buSzPct val="100000"/>
              <a:buNone/>
            </a:pPr>
            <a:endParaRPr lang="es-ES" sz="2300" dirty="0">
              <a:ea typeface="Roboto regular" pitchFamily="2" charset="0"/>
              <a:cs typeface="Calibri"/>
              <a:sym typeface="Calibri"/>
            </a:endParaRPr>
          </a:p>
          <a:p>
            <a:pPr algn="just">
              <a:lnSpc>
                <a:spcPct val="100000"/>
              </a:lnSpc>
              <a:buSzPct val="100000"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Si es CERO esperamos concluir en el tiempo planeado </a:t>
            </a:r>
          </a:p>
          <a:p>
            <a:pPr algn="just">
              <a:lnSpc>
                <a:spcPct val="100000"/>
              </a:lnSpc>
              <a:buSzPct val="100000"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Si es NEGATIVO, esperamos concluir con mayor tiempo que el planeado</a:t>
            </a:r>
          </a:p>
          <a:p>
            <a:pPr algn="just">
              <a:lnSpc>
                <a:spcPct val="100000"/>
              </a:lnSpc>
              <a:buSzPct val="100000"/>
            </a:pPr>
            <a:r>
              <a:rPr lang="es-ES" sz="2300" dirty="0">
                <a:ea typeface="Roboto regular" pitchFamily="2" charset="0"/>
                <a:cs typeface="Calibri"/>
                <a:sym typeface="Calibri"/>
              </a:rPr>
              <a:t>Si es POSITIVO, esperamos concluir con menor tiempo que el planeado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23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784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CD9FE-44AB-40C4-883E-3F99413B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3514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62" name="Google Shape;562;p56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9123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s-ES" sz="2700" b="1" dirty="0">
                <a:ea typeface="Roboto regular" pitchFamily="2" charset="0"/>
                <a:cs typeface="Calibri"/>
                <a:sym typeface="Calibri"/>
              </a:rPr>
              <a:t>Explicación gráfica de las métricas de valor ganado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C7D5C9-0B31-4AB8-BF4D-A127E86264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790" y="2607398"/>
            <a:ext cx="6934672" cy="3885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169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A627-F31B-4DED-BF80-B4A1D69D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67057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62" name="Google Shape;562;p56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7912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s-ES" sz="2700" b="1" dirty="0">
                <a:ea typeface="Roboto regular" pitchFamily="2" charset="0"/>
                <a:cs typeface="Calibri"/>
                <a:sym typeface="Calibri"/>
              </a:rPr>
              <a:t>Explicación gráfica de las métricas de valor ganado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F1F456-8BD5-4C0C-909A-236F951F4A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57992" y="2376736"/>
            <a:ext cx="7107880" cy="411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5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/>
          <p:cNvSpPr txBox="1">
            <a:spLocks/>
          </p:cNvSpPr>
          <p:nvPr/>
        </p:nvSpPr>
        <p:spPr>
          <a:xfrm>
            <a:off x="2250831" y="2473234"/>
            <a:ext cx="8005008" cy="153270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5000" b="1" dirty="0">
                <a:latin typeface="+mn-lt"/>
              </a:rPr>
              <a:t>ANÁLISIS DEL VALOR GANADO</a:t>
            </a:r>
          </a:p>
        </p:txBody>
      </p:sp>
    </p:spTree>
    <p:extLst>
      <p:ext uri="{BB962C8B-B14F-4D97-AF65-F5344CB8AC3E}">
        <p14:creationId xmlns:p14="http://schemas.microsoft.com/office/powerpoint/2010/main" val="4048170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01430-895B-4C49-A25C-4C00ACDFA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26714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62" name="Google Shape;562;p56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6563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s-ES" sz="2700" b="1" dirty="0">
                <a:ea typeface="Roboto regular" pitchFamily="2" charset="0"/>
                <a:cs typeface="Calibri"/>
                <a:sym typeface="Calibri"/>
              </a:rPr>
              <a:t>Explicación gráfica de las métricas de valor ganado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467" dirty="0">
              <a:solidFill>
                <a:schemeClr val="tx1"/>
              </a:solidFill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3C463-64EF-4CD4-A640-DC89C17B75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7408" y="2468109"/>
            <a:ext cx="7017183" cy="40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2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243B4-0970-4262-9AA5-972361800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8718"/>
            <a:ext cx="9144000" cy="2387600"/>
          </a:xfrm>
        </p:spPr>
        <p:txBody>
          <a:bodyPr>
            <a:normAutofit/>
          </a:bodyPr>
          <a:lstStyle/>
          <a:p>
            <a:r>
              <a:rPr lang="es-MX" sz="6400" b="1" dirty="0">
                <a:effectLst>
                  <a:outerShdw blurRad="50800" dist="101600" dir="2700000" algn="tl" rotWithShape="0">
                    <a:srgbClr val="00F3B5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MUCHAS GRACIAS POR SU ATENCIÓN</a:t>
            </a:r>
            <a:endParaRPr lang="es-PE" sz="6400" b="1" dirty="0">
              <a:effectLst>
                <a:outerShdw blurRad="50800" dist="101600" dir="2700000" algn="tl" rotWithShape="0">
                  <a:srgbClr val="00F3B5"/>
                </a:outerShdw>
              </a:effectLst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7053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26D31-AB5C-42F2-A993-C0DD2C87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71560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62" name="Google Shape;562;p56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012766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PE" sz="2700" b="1" dirty="0">
                <a:ea typeface="Calibri"/>
                <a:cs typeface="Calibri" panose="020F0502020204030204" pitchFamily="34" charset="0"/>
                <a:sym typeface="Calibri"/>
              </a:rPr>
              <a:t>Análisis del Valor Ganado:</a:t>
            </a:r>
          </a:p>
          <a:p>
            <a:pPr marL="0" indent="0" algn="just">
              <a:lnSpc>
                <a:spcPct val="100000"/>
              </a:lnSpc>
              <a:spcBef>
                <a:spcPts val="2400"/>
              </a:spcBef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ES" dirty="0">
                <a:ea typeface="Roboto regular" pitchFamily="2" charset="0"/>
              </a:rPr>
              <a:t>El análisis de valor ganado (EVA) es una manera de medir la cantidad de trabajo realizada realmente en un proyecto (es decir, medir su progreso) y de pronosticar el costo final y la fecha de terminación del proyecto.</a:t>
            </a:r>
            <a:endParaRPr lang="es-EC" dirty="0">
              <a:ea typeface="Roboto regular" pitchFamily="2" charset="0"/>
            </a:endParaRP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600" dirty="0">
              <a:solidFill>
                <a:schemeClr val="tx1"/>
              </a:solidFill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201C9D8-EB27-40FF-9A70-E892C36FE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60" y="2326243"/>
            <a:ext cx="4662232" cy="32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1A15F-A355-4D60-AF50-13B9017F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99695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5" name="Google Shape;562;p56"/>
          <p:cNvSpPr txBox="1">
            <a:spLocks/>
          </p:cNvSpPr>
          <p:nvPr/>
        </p:nvSpPr>
        <p:spPr>
          <a:xfrm>
            <a:off x="838201" y="1587287"/>
            <a:ext cx="10767646" cy="441733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PE" sz="2700" b="1" dirty="0">
                <a:ea typeface="Calibri"/>
                <a:cs typeface="Calibri" panose="020F0502020204030204" pitchFamily="34" charset="0"/>
                <a:sym typeface="Calibri"/>
              </a:rPr>
              <a:t>Análisis del Valor Ganado:</a:t>
            </a:r>
          </a:p>
          <a:p>
            <a:pPr marL="120648" indent="0" algn="just">
              <a:lnSpc>
                <a:spcPct val="100000"/>
              </a:lnSpc>
              <a:buClr>
                <a:srgbClr val="F8A323"/>
              </a:buClr>
              <a:buSzPts val="2000"/>
              <a:buNone/>
            </a:pPr>
            <a:r>
              <a:rPr lang="es-ES" sz="2500" dirty="0">
                <a:ea typeface="Roboto regular" pitchFamily="2" charset="0"/>
              </a:rPr>
              <a:t>Utiliza realmente tres valores sobre los datos, los cuales se procesan cada semana, mes, o cualquier otro período que se desee utilizar (Por ejemplo una fase del proyecto). Estos son:</a:t>
            </a:r>
          </a:p>
          <a:p>
            <a:pPr marL="958838" lvl="1" indent="-380990" algn="just">
              <a:lnSpc>
                <a:spcPct val="100000"/>
              </a:lnSpc>
              <a:buSzPct val="100000"/>
            </a:pPr>
            <a:r>
              <a:rPr lang="es-ES" sz="2500" dirty="0">
                <a:ea typeface="Roboto regular" pitchFamily="2" charset="0"/>
              </a:rPr>
              <a:t>Costo presupuestado del trabajo programado o valor planeado (BCWS o PV)</a:t>
            </a:r>
          </a:p>
          <a:p>
            <a:pPr marL="958838" lvl="1" indent="-380990" algn="just">
              <a:lnSpc>
                <a:spcPct val="100000"/>
              </a:lnSpc>
              <a:buSzPct val="100000"/>
            </a:pPr>
            <a:r>
              <a:rPr lang="es-ES" sz="2500" dirty="0">
                <a:ea typeface="Roboto regular" pitchFamily="2" charset="0"/>
              </a:rPr>
              <a:t>Costo presupuestado del trabajo realizado o valor ganado (BCWP o EV).</a:t>
            </a:r>
          </a:p>
          <a:p>
            <a:pPr marL="958838" lvl="1" indent="-380990" algn="just">
              <a:lnSpc>
                <a:spcPct val="100000"/>
              </a:lnSpc>
              <a:buSzPct val="100000"/>
            </a:pPr>
            <a:r>
              <a:rPr lang="es-ES" sz="2500" dirty="0">
                <a:ea typeface="Roboto regular" pitchFamily="2" charset="0"/>
              </a:rPr>
              <a:t>Costo real del trabajo realizado o costo actual  (ACWP o AC).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6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96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41043-85D4-4AB8-BA06-9A97F966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1898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892175" y="1842036"/>
            <a:ext cx="10461625" cy="48418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PE" sz="2700" b="1" dirty="0">
                <a:ea typeface="Calibri"/>
                <a:cs typeface="Calibri" panose="020F0502020204030204" pitchFamily="34" charset="0"/>
                <a:sym typeface="Calibri"/>
              </a:rPr>
              <a:t>Definición de los valores básicos:</a:t>
            </a:r>
          </a:p>
          <a:p>
            <a:pPr marL="577848" lvl="1" indent="0" algn="just">
              <a:lnSpc>
                <a:spcPct val="150000"/>
              </a:lnSpc>
              <a:buClr>
                <a:srgbClr val="F8A323"/>
              </a:buClr>
              <a:buSzPts val="2000"/>
              <a:buNone/>
            </a:pPr>
            <a:r>
              <a:rPr lang="es-ES" sz="2500" b="1" dirty="0">
                <a:ea typeface="Roboto regular" pitchFamily="2" charset="0"/>
              </a:rPr>
              <a:t>Valor planeado (BCWS o PV): </a:t>
            </a:r>
            <a:r>
              <a:rPr lang="es-ES" sz="2500" dirty="0">
                <a:ea typeface="Roboto regular" pitchFamily="2" charset="0"/>
              </a:rPr>
              <a:t>Es el costo de trabajo presupuestado para una actividad o para el proyecto durante un periodo de tiempo. Determina el costo presupuestado total hasta la fecha del análisis. Responde a la pregunta de “¿cuánto trabajo se debe haber terminado para la fecha de análisis?”.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</a:pPr>
            <a:endParaRPr lang="es-MX" sz="16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56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293B0-5A4D-474C-93EB-048FFBB5B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57492" cy="1325563"/>
          </a:xfrm>
        </p:spPr>
        <p:txBody>
          <a:bodyPr>
            <a:normAutofit/>
          </a:bodyPr>
          <a:lstStyle/>
          <a:p>
            <a:pPr algn="just"/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892175" y="1813780"/>
            <a:ext cx="10461625" cy="48418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PE" sz="2700" b="1" dirty="0">
                <a:ea typeface="Calibri"/>
                <a:cs typeface="Calibri" panose="020F0502020204030204" pitchFamily="34" charset="0"/>
                <a:sym typeface="Calibri"/>
              </a:rPr>
              <a:t>Definición de los valores básicos: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  <a:buNone/>
            </a:pPr>
            <a:r>
              <a:rPr lang="es-ES" sz="2500" b="1" dirty="0">
                <a:ea typeface="Roboto regular" pitchFamily="2" charset="0"/>
              </a:rPr>
              <a:t>Valor Ganado (BCWP o EV): </a:t>
            </a:r>
            <a:r>
              <a:rPr lang="es-ES" sz="2500" dirty="0">
                <a:ea typeface="Roboto regular" pitchFamily="2" charset="0"/>
              </a:rPr>
              <a:t>Es una medida del progreso del proyecto a la fecha o es el costo del trabajo completado a la fecha según lo presupuestado. Contesta a la pregunta “¿cuánto trabajo se ha terminado realmente del presupuestado inicialmente?”. Lo presupuestado total viene representado por el valor BAC.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  <a:buNone/>
            </a:pPr>
            <a:endParaRPr lang="es-MX" sz="16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82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394D4-9E68-4175-BB32-F13DC282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27831" cy="1325563"/>
          </a:xfrm>
        </p:spPr>
        <p:txBody>
          <a:bodyPr>
            <a:normAutofit/>
          </a:bodyPr>
          <a:lstStyle/>
          <a:p>
            <a:r>
              <a:rPr lang="es-ES" sz="4400" b="1" dirty="0">
                <a:latin typeface="+mj-lt"/>
              </a:rPr>
              <a:t>Conceptos Básicos sobre el Análisis del Valor Ganado</a:t>
            </a:r>
            <a:endParaRPr lang="es-PE" dirty="0"/>
          </a:p>
        </p:txBody>
      </p:sp>
      <p:sp>
        <p:nvSpPr>
          <p:cNvPr id="4" name="Google Shape;562;p56"/>
          <p:cNvSpPr txBox="1">
            <a:spLocks/>
          </p:cNvSpPr>
          <p:nvPr/>
        </p:nvSpPr>
        <p:spPr>
          <a:xfrm>
            <a:off x="838200" y="1690688"/>
            <a:ext cx="10461625" cy="48418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1333"/>
              </a:spcAft>
              <a:buClr>
                <a:schemeClr val="accent1"/>
              </a:buClr>
              <a:buSzPct val="100000"/>
              <a:buNone/>
            </a:pPr>
            <a:r>
              <a:rPr lang="es-PE" sz="2700" b="1" dirty="0">
                <a:ea typeface="Calibri"/>
                <a:cs typeface="Calibri" panose="020F0502020204030204" pitchFamily="34" charset="0"/>
                <a:sym typeface="Calibri"/>
              </a:rPr>
              <a:t>Definición de los valores básicos: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  <a:buNone/>
            </a:pPr>
            <a:r>
              <a:rPr lang="es-ES" sz="2500" b="1" dirty="0">
                <a:ea typeface="Roboto regular" pitchFamily="2" charset="0"/>
              </a:rPr>
              <a:t>Costo Actual (ACWP </a:t>
            </a:r>
            <a:r>
              <a:rPr lang="es-ES" sz="2500" b="1" dirty="0" err="1">
                <a:ea typeface="Roboto regular" pitchFamily="2" charset="0"/>
              </a:rPr>
              <a:t>ó</a:t>
            </a:r>
            <a:r>
              <a:rPr lang="es-ES" sz="2500" b="1" dirty="0">
                <a:ea typeface="Roboto regular" pitchFamily="2" charset="0"/>
              </a:rPr>
              <a:t> AC):</a:t>
            </a:r>
            <a:r>
              <a:rPr lang="es-ES" sz="2500" dirty="0">
                <a:ea typeface="Roboto regular" pitchFamily="2" charset="0"/>
              </a:rPr>
              <a:t> Es el costo real del trabajo a la fecha (o para un periodo de tiempo, por ejemplo una fase). Incluye costos directos e indirectos. Responde a la pregunta: ¿Cuánto hemos gastado hasta la fecha?</a:t>
            </a:r>
          </a:p>
          <a:p>
            <a:pPr marL="361942" indent="0" algn="just">
              <a:lnSpc>
                <a:spcPct val="150000"/>
              </a:lnSpc>
              <a:spcAft>
                <a:spcPts val="1333"/>
              </a:spcAft>
              <a:buClr>
                <a:srgbClr val="F8A323"/>
              </a:buClr>
              <a:buSzPts val="2000"/>
              <a:buNone/>
            </a:pPr>
            <a:endParaRPr lang="es-MX" sz="1600" dirty="0">
              <a:latin typeface="Montserrat" panose="00000500000000000000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33369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2170</Words>
  <Application>Microsoft Office PowerPoint</Application>
  <PresentationFormat>Panorámica</PresentationFormat>
  <Paragraphs>170</Paragraphs>
  <Slides>42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Montserrat</vt:lpstr>
      <vt:lpstr>Prompt</vt:lpstr>
      <vt:lpstr>Wingdings</vt:lpstr>
      <vt:lpstr>Tema de Office</vt:lpstr>
      <vt:lpstr>Presentación de PowerPoint</vt:lpstr>
      <vt:lpstr>Presentación de PowerPoint</vt:lpstr>
      <vt:lpstr>Módulo 4</vt:lpstr>
      <vt:lpstr>Presentación de PowerPoint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Conceptos Básicos sobre el Análisis del Valor Ganado</vt:lpstr>
      <vt:lpstr>MUCHAS GRACIAS POR SU ATENCIÓN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Usuario</cp:lastModifiedBy>
  <cp:revision>170</cp:revision>
  <dcterms:created xsi:type="dcterms:W3CDTF">2022-04-19T18:02:09Z</dcterms:created>
  <dcterms:modified xsi:type="dcterms:W3CDTF">2024-07-04T13:52:52Z</dcterms:modified>
</cp:coreProperties>
</file>